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Economica"/>
      <p:regular r:id="rId29"/>
      <p:bold r:id="rId30"/>
      <p:italic r:id="rId31"/>
      <p:boldItalic r:id="rId32"/>
    </p:embeddedFont>
    <p:embeddedFont>
      <p:font typeface="Playfair Displ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Oswald"/>
      <p:regular r:id="rId41"/>
      <p:bold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27015AA-75F2-4BDE-8BF4-6F2EDA19A561}">
  <a:tblStyle styleId="{027015AA-75F2-4BDE-8BF4-6F2EDA19A56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7.xml"/><Relationship Id="rId44" Type="http://schemas.openxmlformats.org/officeDocument/2006/relationships/font" Target="fonts/OpenSans-bold.fntdata"/><Relationship Id="rId21" Type="http://schemas.openxmlformats.org/officeDocument/2006/relationships/slide" Target="slides/slide16.xml"/><Relationship Id="rId43" Type="http://schemas.openxmlformats.org/officeDocument/2006/relationships/font" Target="fonts/OpenSans-regular.fntdata"/><Relationship Id="rId24" Type="http://schemas.openxmlformats.org/officeDocument/2006/relationships/slide" Target="slides/slide19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italic.fntdata"/><Relationship Id="rId30" Type="http://schemas.openxmlformats.org/officeDocument/2006/relationships/font" Target="fonts/Economica-bold.fntdata"/><Relationship Id="rId11" Type="http://schemas.openxmlformats.org/officeDocument/2006/relationships/slide" Target="slides/slide6.xml"/><Relationship Id="rId33" Type="http://schemas.openxmlformats.org/officeDocument/2006/relationships/font" Target="fonts/PlayfairDisplay-regular.fntdata"/><Relationship Id="rId10" Type="http://schemas.openxmlformats.org/officeDocument/2006/relationships/slide" Target="slides/slide5.xml"/><Relationship Id="rId32" Type="http://schemas.openxmlformats.org/officeDocument/2006/relationships/font" Target="fonts/Economica-boldItalic.fntdata"/><Relationship Id="rId13" Type="http://schemas.openxmlformats.org/officeDocument/2006/relationships/slide" Target="slides/slide8.xml"/><Relationship Id="rId35" Type="http://schemas.openxmlformats.org/officeDocument/2006/relationships/font" Target="fonts/PlayfairDisplay-italic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3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8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urkunlp.github.io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ufldl.stanford.edu/tutorial/supervised/ConvolutionalNeuralNetwork/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hyperlink" Target="http://cs231n.github.io/convolutional-network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ujjwalkarn.me/2016/08/11/intuitive-explanation-convnets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ujjwalkarn.me/2016/08/11/intuitive-explanation-convnets/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s.nyu.edu/~fergus/tutorials/deep_learning_cvpr12/" TargetMode="External"/><Relationship Id="rId4" Type="http://schemas.openxmlformats.org/officeDocument/2006/relationships/image" Target="../media/image1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wildml.com/2015/11/understanding-convolutional-neural-networks-for-nlp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hyperlink" Target="https://cs224d.stanford.edu/reports/LambAndrew.pdf" TargetMode="External"/><Relationship Id="rId11" Type="http://schemas.openxmlformats.org/officeDocument/2006/relationships/hyperlink" Target="https://cs.nyu.edu/~fergus/tutorials/deep_learning_cvpr12/" TargetMode="External"/><Relationship Id="rId10" Type="http://schemas.openxmlformats.org/officeDocument/2006/relationships/hyperlink" Target="https://ujjwalkarn.me/2016/08/11/intuitive-explanation-convnets/" TargetMode="External"/><Relationship Id="rId21" Type="http://schemas.openxmlformats.org/officeDocument/2006/relationships/hyperlink" Target="https://www.microsoft.com/en-us/research/wp-content/uploads/2016/02/CNN_ASLPTrans2-14.pdf" TargetMode="External"/><Relationship Id="rId13" Type="http://schemas.openxmlformats.org/officeDocument/2006/relationships/hyperlink" Target="https://arxiv.org/pdf/1502.01710.pdf" TargetMode="External"/><Relationship Id="rId12" Type="http://schemas.openxmlformats.org/officeDocument/2006/relationships/hyperlink" Target="http://www.wildml.com/2015/11/understanding-convolutional-neural-networks-for-nlp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datacamp.com/community/tutorials/convolutional-neural-networks-python#cnn" TargetMode="External"/><Relationship Id="rId4" Type="http://schemas.openxmlformats.org/officeDocument/2006/relationships/hyperlink" Target="https://en.wikipedia.org/wiki/Convolutional_neural_network" TargetMode="External"/><Relationship Id="rId9" Type="http://schemas.openxmlformats.org/officeDocument/2006/relationships/hyperlink" Target="http://cs231n.github.io/convolutional-networks/" TargetMode="External"/><Relationship Id="rId15" Type="http://schemas.openxmlformats.org/officeDocument/2006/relationships/hyperlink" Target="http://www.aclweb.org/anthology/W17-4118" TargetMode="External"/><Relationship Id="rId14" Type="http://schemas.openxmlformats.org/officeDocument/2006/relationships/hyperlink" Target="http://www.aclweb.org/anthology/P16-1101" TargetMode="External"/><Relationship Id="rId17" Type="http://schemas.openxmlformats.org/officeDocument/2006/relationships/hyperlink" Target="https://www.aclweb.org/anthology/K15-1013" TargetMode="External"/><Relationship Id="rId16" Type="http://schemas.openxmlformats.org/officeDocument/2006/relationships/hyperlink" Target="http://www.aclweb.org/anthology/P15-1128" TargetMode="External"/><Relationship Id="rId5" Type="http://schemas.openxmlformats.org/officeDocument/2006/relationships/hyperlink" Target="http://www.deeplearningbook.org/" TargetMode="External"/><Relationship Id="rId19" Type="http://schemas.openxmlformats.org/officeDocument/2006/relationships/hyperlink" Target="https://arxiv.org/pdf/1705.03122.pdf" TargetMode="External"/><Relationship Id="rId6" Type="http://schemas.openxmlformats.org/officeDocument/2006/relationships/hyperlink" Target="https://cs.stanford.edu/people/karpathy/neuraltalk2/demo.html" TargetMode="External"/><Relationship Id="rId18" Type="http://schemas.openxmlformats.org/officeDocument/2006/relationships/hyperlink" Target="http://ieeexplore.ieee.org/document/7793761/?reload=true" TargetMode="External"/><Relationship Id="rId7" Type="http://schemas.openxmlformats.org/officeDocument/2006/relationships/hyperlink" Target="http://www.aclweb.org/anthology/D14-1181" TargetMode="External"/><Relationship Id="rId8" Type="http://schemas.openxmlformats.org/officeDocument/2006/relationships/hyperlink" Target="http://ufldl.stanford.edu/tutorial/supervised/ConvolutionalNeuralNetwork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scholar.colorado.edu/cgi/viewcontent.cgi?article=1128&amp;context=csci_gradetds" TargetMode="External"/><Relationship Id="rId4" Type="http://schemas.openxmlformats.org/officeDocument/2006/relationships/hyperlink" Target="https://arxiv.org/pdf/1709.06429.pdf" TargetMode="External"/><Relationship Id="rId5" Type="http://schemas.openxmlformats.org/officeDocument/2006/relationships/hyperlink" Target="http://www.aclweb.org/anthology/W17-2302" TargetMode="External"/><Relationship Id="rId6" Type="http://schemas.openxmlformats.org/officeDocument/2006/relationships/hyperlink" Target="https://www.ncbi.nlm.nih.gov/pmc/articles/PMC4752975/" TargetMode="External"/><Relationship Id="rId7" Type="http://schemas.openxmlformats.org/officeDocument/2006/relationships/hyperlink" Target="http://ieeexplore.ieee.org/document/7822671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datacamp.com/community/tutorials/convolutional-neural-networks-python#cnn" TargetMode="External"/><Relationship Id="rId4" Type="http://schemas.openxmlformats.org/officeDocument/2006/relationships/hyperlink" Target="https://en.wikipedia.org/wiki/Convolutional_neural_network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s.stanford.edu/people/karpathy/neuraltalk2/demo.html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hyperlink" Target="https://cs224d.stanford.edu/reports/LambAndrew.pdf" TargetMode="External"/><Relationship Id="rId10" Type="http://schemas.openxmlformats.org/officeDocument/2006/relationships/hyperlink" Target="https://arxiv.org/pdf/1705.03122.pdf" TargetMode="External"/><Relationship Id="rId13" Type="http://schemas.openxmlformats.org/officeDocument/2006/relationships/hyperlink" Target="https://scholar.colorado.edu/cgi/viewcontent.cgi?article=1128&amp;context=csci_gradetds" TargetMode="External"/><Relationship Id="rId12" Type="http://schemas.openxmlformats.org/officeDocument/2006/relationships/hyperlink" Target="https://www.microsoft.com/en-us/research/wp-content/uploads/2016/02/CNN_ASLPTrans2-14.pdf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aclweb.org/anthology/D14-1181" TargetMode="External"/><Relationship Id="rId4" Type="http://schemas.openxmlformats.org/officeDocument/2006/relationships/hyperlink" Target="https://arxiv.org/pdf/1502.01710.pdf" TargetMode="External"/><Relationship Id="rId9" Type="http://schemas.openxmlformats.org/officeDocument/2006/relationships/hyperlink" Target="http://ieeexplore.ieee.org/document/7793761/?reload=true" TargetMode="External"/><Relationship Id="rId15" Type="http://schemas.openxmlformats.org/officeDocument/2006/relationships/hyperlink" Target="http://www.aclweb.org/anthology/W17-2302" TargetMode="External"/><Relationship Id="rId14" Type="http://schemas.openxmlformats.org/officeDocument/2006/relationships/hyperlink" Target="https://arxiv.org/pdf/1709.06429.pdf" TargetMode="External"/><Relationship Id="rId17" Type="http://schemas.openxmlformats.org/officeDocument/2006/relationships/hyperlink" Target="http://ieeexplore.ieee.org/document/7822671/" TargetMode="External"/><Relationship Id="rId16" Type="http://schemas.openxmlformats.org/officeDocument/2006/relationships/hyperlink" Target="https://www.ncbi.nlm.nih.gov/pmc/articles/PMC4752975/" TargetMode="External"/><Relationship Id="rId5" Type="http://schemas.openxmlformats.org/officeDocument/2006/relationships/hyperlink" Target="http://www.aclweb.org/anthology/P16-1101" TargetMode="External"/><Relationship Id="rId6" Type="http://schemas.openxmlformats.org/officeDocument/2006/relationships/hyperlink" Target="http://www.aclweb.org/anthology/W17-4118" TargetMode="External"/><Relationship Id="rId7" Type="http://schemas.openxmlformats.org/officeDocument/2006/relationships/hyperlink" Target="http://www.aclweb.org/anthology/P15-1128" TargetMode="External"/><Relationship Id="rId8" Type="http://schemas.openxmlformats.org/officeDocument/2006/relationships/hyperlink" Target="https://www.aclweb.org/anthology/K15-1013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deeplearningbook.org/" TargetMode="Externa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/>
        </p:nvSpPr>
        <p:spPr>
          <a:xfrm>
            <a:off x="-95775" y="964650"/>
            <a:ext cx="9002700" cy="2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layfair Display"/>
                <a:ea typeface="Playfair Display"/>
                <a:cs typeface="Playfair Display"/>
                <a:sym typeface="Playfair Display"/>
              </a:rPr>
              <a:t>NLP course - Week#3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Playfair Display"/>
                <a:ea typeface="Playfair Display"/>
                <a:cs typeface="Playfair Display"/>
                <a:sym typeface="Playfair Display"/>
              </a:rPr>
              <a:t>Convolutional Neural Networks </a:t>
            </a:r>
            <a:endParaRPr b="1" sz="3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Playfair Display"/>
                <a:ea typeface="Playfair Display"/>
                <a:cs typeface="Playfair Display"/>
                <a:sym typeface="Playfair Display"/>
              </a:rPr>
              <a:t>(ConvNets or CNNs)</a:t>
            </a:r>
            <a:endParaRPr b="1" sz="3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layfair Display"/>
                <a:ea typeface="Playfair Display"/>
                <a:cs typeface="Playfair Display"/>
                <a:sym typeface="Playfair Display"/>
              </a:rPr>
              <a:t>TurkuNLP: </a:t>
            </a:r>
            <a:r>
              <a:rPr b="1" lang="en" sz="1200" u="sng">
                <a:solidFill>
                  <a:schemeClr val="hlink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3"/>
              </a:rPr>
              <a:t>https://turkunlp.github.io/</a:t>
            </a:r>
            <a:endParaRPr b="1" sz="1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2018/03/19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Problems of fully-connected feedforward deep neural networks: </a:t>
            </a:r>
            <a:endParaRPr b="1"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  <a:highlight>
                  <a:srgbClr val="F9F9F9"/>
                </a:highlight>
              </a:rPr>
              <a:t>Example: a simple feed-forward network for image classification</a:t>
            </a:r>
            <a:endParaRPr b="1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A 200x200 pixel colour image 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each pixel is represented by 3 values for Red, Green, Blue.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—&gt; 200*200*3 = 120,000 input values 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Connect to a 1000 dimensional fully connected hidden layer —&gt;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120,000 * 1000 = 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120,000,000</a:t>
            </a: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 weights! Each weight is a 4 byte float32 number. 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highlight>
                  <a:srgbClr val="F9F9F9"/>
                </a:highlight>
              </a:rPr>
              <a:t>Problem 1:</a:t>
            </a: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 120,000,000 * 4 bytes = 0.48 GBytes of RAM!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333333"/>
                </a:solidFill>
                <a:highlight>
                  <a:srgbClr val="F9F9F9"/>
                </a:highlight>
              </a:rPr>
              <a:t>Problem 2:</a:t>
            </a: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 may lead to </a:t>
            </a:r>
            <a:r>
              <a:rPr b="1" lang="en" sz="1600">
                <a:solidFill>
                  <a:srgbClr val="333333"/>
                </a:solidFill>
                <a:highlight>
                  <a:srgbClr val="F9F9F9"/>
                </a:highlight>
              </a:rPr>
              <a:t>overfitting! </a:t>
            </a:r>
            <a:endParaRPr b="1" sz="1600">
              <a:solidFill>
                <a:srgbClr val="333333"/>
              </a:solidFill>
              <a:highlight>
                <a:srgbClr val="F9F9F9"/>
              </a:highlight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Page:9</a:t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Convolutional Neural Networks (ConvNets / CNNs) 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Have many fewer learnable parameters (weights) than fully connected networks with the same number of hidden units. [</a:t>
            </a:r>
            <a:r>
              <a:rPr lang="en" sz="1600" u="sng">
                <a:solidFill>
                  <a:schemeClr val="hlink"/>
                </a:solidFill>
                <a:highlight>
                  <a:srgbClr val="F9F9F9"/>
                </a:highlight>
                <a:hlinkClick r:id="rId3"/>
              </a:rPr>
              <a:t>6</a:t>
            </a: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]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3333"/>
              </a:solidFill>
              <a:highlight>
                <a:srgbClr val="F9F9F9"/>
              </a:highlight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Page:10</a:t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50" y="2169775"/>
            <a:ext cx="7888051" cy="18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</a:t>
            </a:r>
            <a:r>
              <a:rPr b="1" lang="en" sz="1800"/>
              <a:t>ain concepts in ConvNets architecture: 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Convolution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Non-linearity (ReLU)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Pooling or Subsampling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Fully Connected layer(s)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Decision layer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625" y="1378925"/>
            <a:ext cx="5989299" cy="28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7535650" y="4201750"/>
            <a:ext cx="1428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[</a:t>
            </a:r>
            <a:r>
              <a:rPr lang="en" u="sng">
                <a:solidFill>
                  <a:schemeClr val="hlink"/>
                </a:solidFill>
                <a:hlinkClick r:id="rId4"/>
              </a:rPr>
              <a:t>7</a:t>
            </a:r>
            <a:r>
              <a:rPr lang="en"/>
              <a:t>]</a:t>
            </a:r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Page:11</a:t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Main concepts in ConvNets architecture: 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b="1" lang="en" sz="1600"/>
              <a:t>Convolution operation </a:t>
            </a:r>
            <a:endParaRPr b="1" sz="160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D6D6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primary purpose of Convolution is to </a:t>
            </a:r>
            <a:r>
              <a:rPr b="1" lang="en"/>
              <a:t>extract features </a:t>
            </a:r>
            <a:r>
              <a:rPr lang="en"/>
              <a:t>from the </a:t>
            </a:r>
            <a:r>
              <a:rPr b="1" lang="en"/>
              <a:t>input </a:t>
            </a:r>
            <a:r>
              <a:rPr lang="en"/>
              <a:t>image. 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</a:t>
            </a:r>
            <a:r>
              <a:rPr b="1" lang="en"/>
              <a:t>preserves the spatial relationship </a:t>
            </a:r>
            <a:r>
              <a:rPr lang="en"/>
              <a:t>between pixels by learning image features 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small squares of input data. [</a:t>
            </a:r>
            <a:r>
              <a:rPr lang="en" u="sng">
                <a:solidFill>
                  <a:schemeClr val="hlink"/>
                </a:solidFill>
                <a:hlinkClick r:id="rId3"/>
              </a:rPr>
              <a:t>8</a:t>
            </a:r>
            <a:r>
              <a:rPr lang="en"/>
              <a:t>]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Page:12</a:t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25" y="2785350"/>
            <a:ext cx="1685250" cy="15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650" y="3122876"/>
            <a:ext cx="1036800" cy="8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0775" y="2311287"/>
            <a:ext cx="3442076" cy="25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367275" y="4330150"/>
            <a:ext cx="1808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5x5 matrix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(original image)</a:t>
            </a:r>
            <a:endParaRPr/>
          </a:p>
        </p:txBody>
      </p:sp>
      <p:sp>
        <p:nvSpPr>
          <p:cNvPr id="202" name="Shape 202"/>
          <p:cNvSpPr txBox="1"/>
          <p:nvPr/>
        </p:nvSpPr>
        <p:spPr>
          <a:xfrm>
            <a:off x="2272275" y="4025350"/>
            <a:ext cx="20634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3x3 </a:t>
            </a:r>
            <a:r>
              <a:rPr b="1" lang="en"/>
              <a:t>filter</a:t>
            </a:r>
            <a:r>
              <a:rPr lang="en"/>
              <a:t> or </a:t>
            </a:r>
            <a:r>
              <a:rPr b="1" lang="en"/>
              <a:t>kernel</a:t>
            </a:r>
            <a:r>
              <a:rPr lang="en"/>
              <a:t> or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 detector</a:t>
            </a:r>
            <a:r>
              <a:rPr lang="en"/>
              <a:t> matrix</a:t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7072875" y="4634950"/>
            <a:ext cx="18468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b="1" lang="en"/>
              <a:t>feature map </a:t>
            </a:r>
            <a:r>
              <a:rPr lang="en"/>
              <a:t>matrix)</a:t>
            </a: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4190600" y="3625575"/>
            <a:ext cx="1036800" cy="27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4253475" y="3796750"/>
            <a:ext cx="9342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Stride = 1</a:t>
            </a:r>
            <a:endParaRPr b="1"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Main concepts in ConvNets architecture: 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b="1" lang="en" sz="1600"/>
              <a:t>Convolution operation </a:t>
            </a:r>
            <a:endParaRPr b="1" sz="160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D6D6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Different values of the filter matrix </a:t>
            </a:r>
            <a:endParaRPr>
              <a:highlight>
                <a:srgbClr val="FFFFFF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will produce different Feature Maps </a:t>
            </a:r>
            <a:endParaRPr>
              <a:highlight>
                <a:srgbClr val="FFFFFF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for the </a:t>
            </a:r>
            <a:r>
              <a:rPr b="1" lang="en">
                <a:highlight>
                  <a:srgbClr val="FFFFFF"/>
                </a:highlight>
              </a:rPr>
              <a:t>same </a:t>
            </a:r>
            <a:r>
              <a:rPr lang="en">
                <a:highlight>
                  <a:srgbClr val="FFFFFF"/>
                </a:highlight>
              </a:rPr>
              <a:t>input image.</a:t>
            </a:r>
            <a:r>
              <a:rPr lang="en"/>
              <a:t> [</a:t>
            </a:r>
            <a:r>
              <a:rPr lang="en" u="sng">
                <a:solidFill>
                  <a:schemeClr val="hlink"/>
                </a:solidFill>
                <a:hlinkClick r:id="rId3"/>
              </a:rPr>
              <a:t>8</a:t>
            </a:r>
            <a:r>
              <a:rPr lang="en"/>
              <a:t>]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Page:13</a:t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424" y="799600"/>
            <a:ext cx="2595349" cy="42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6225" y="2324100"/>
            <a:ext cx="127635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Main concepts in ConvNets architecture: 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b="1" lang="en" sz="1600"/>
              <a:t>Convolution operation </a:t>
            </a:r>
            <a:endParaRPr b="1" sz="160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D6D6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Example of two different filters </a:t>
            </a:r>
            <a:endParaRPr>
              <a:highlight>
                <a:srgbClr val="FFFFFF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applied </a:t>
            </a:r>
            <a:r>
              <a:rPr lang="en"/>
              <a:t>on the same image, 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resulting into two different 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maps</a:t>
            </a:r>
            <a:r>
              <a:rPr lang="en"/>
              <a:t> [</a:t>
            </a:r>
            <a:r>
              <a:rPr lang="en" u="sng">
                <a:solidFill>
                  <a:schemeClr val="hlink"/>
                </a:solidFill>
                <a:hlinkClick r:id="rId3"/>
              </a:rPr>
              <a:t>9</a:t>
            </a:r>
            <a:r>
              <a:rPr lang="en"/>
              <a:t>]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Page:14</a:t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0250" y="1528150"/>
            <a:ext cx="5245625" cy="29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Main concepts in ConvNets architecture: 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b="1" lang="en" sz="1600"/>
              <a:t>Convolution operation </a:t>
            </a:r>
            <a:endParaRPr b="1" sz="160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D6D6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Each filter extract some features about the input data. </a:t>
            </a:r>
            <a:endParaRPr>
              <a:highlight>
                <a:srgbClr val="FFFFFF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Filter values are </a:t>
            </a:r>
            <a:r>
              <a:rPr b="1" lang="en">
                <a:highlight>
                  <a:srgbClr val="FFFFFF"/>
                </a:highlight>
              </a:rPr>
              <a:t>automatically learned </a:t>
            </a:r>
            <a:r>
              <a:rPr lang="en">
                <a:highlight>
                  <a:srgbClr val="FFFFFF"/>
                </a:highlight>
              </a:rPr>
              <a:t>during the training of the ConvNet.</a:t>
            </a:r>
            <a:endParaRPr>
              <a:highlight>
                <a:srgbClr val="FFFFFF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You just need to define: </a:t>
            </a:r>
            <a:endParaRPr>
              <a:highlight>
                <a:srgbClr val="FFFFFF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17500" lvl="1" marL="13716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Number of filters (generally more filters —&gt; more extracted features —&gt; better results)</a:t>
            </a:r>
            <a:endParaRPr>
              <a:highlight>
                <a:srgbClr val="FFFFFF"/>
              </a:highlight>
            </a:endParaRPr>
          </a:p>
          <a:p>
            <a:pPr indent="-317500" lvl="1" marL="13716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Filter (kernel) size: e.g., size of the sliding window for sentence</a:t>
            </a:r>
            <a:endParaRPr>
              <a:highlight>
                <a:srgbClr val="FFFFFF"/>
              </a:highlight>
            </a:endParaRPr>
          </a:p>
          <a:p>
            <a:pPr indent="-317500" lvl="1" marL="13716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Strides: The stride length of the convolution (default = 1)</a:t>
            </a:r>
            <a:endParaRPr>
              <a:highlight>
                <a:srgbClr val="FFFFFF"/>
              </a:highlight>
            </a:endParaRPr>
          </a:p>
          <a:p>
            <a:pPr indent="-317500" lvl="1" marL="13716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Zero padding strategy: wide/narrow convolution. See: [</a:t>
            </a: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10</a:t>
            </a:r>
            <a:r>
              <a:rPr lang="en">
                <a:highlight>
                  <a:srgbClr val="FFFFFF"/>
                </a:highlight>
              </a:rPr>
              <a:t>]</a:t>
            </a:r>
            <a:endParaRPr>
              <a:highlight>
                <a:srgbClr val="FFFFFF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Page:15</a:t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3" name="Shape 233"/>
          <p:cNvSpPr txBox="1"/>
          <p:nvPr/>
        </p:nvSpPr>
        <p:spPr>
          <a:xfrm>
            <a:off x="1064125" y="4218850"/>
            <a:ext cx="49815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Sentence = W</a:t>
            </a:r>
            <a:r>
              <a:rPr baseline="-25000" lang="en" sz="1800"/>
              <a:t>1</a:t>
            </a:r>
            <a:r>
              <a:rPr lang="en" sz="1800"/>
              <a:t> W</a:t>
            </a:r>
            <a:r>
              <a:rPr baseline="-25000" lang="en" sz="1800"/>
              <a:t>2</a:t>
            </a:r>
            <a:r>
              <a:rPr lang="en" sz="1800"/>
              <a:t> W</a:t>
            </a:r>
            <a:r>
              <a:rPr baseline="-25000" lang="en" sz="1800"/>
              <a:t>3</a:t>
            </a:r>
            <a:r>
              <a:rPr lang="en" sz="1800"/>
              <a:t> W</a:t>
            </a:r>
            <a:r>
              <a:rPr baseline="-25000" lang="en" sz="1800"/>
              <a:t>4</a:t>
            </a:r>
            <a:r>
              <a:rPr lang="en" sz="1800"/>
              <a:t> W</a:t>
            </a:r>
            <a:r>
              <a:rPr baseline="-25000" lang="en" sz="1800"/>
              <a:t>5</a:t>
            </a:r>
            <a:r>
              <a:rPr lang="en" sz="1800"/>
              <a:t> W</a:t>
            </a:r>
            <a:r>
              <a:rPr baseline="-25000" lang="en" sz="1800"/>
              <a:t>6</a:t>
            </a:r>
            <a:r>
              <a:rPr lang="en" sz="1800"/>
              <a:t> W</a:t>
            </a:r>
            <a:r>
              <a:rPr baseline="-25000" lang="en" sz="1800"/>
              <a:t>7</a:t>
            </a:r>
            <a:r>
              <a:rPr lang="en" sz="1800"/>
              <a:t>…</a:t>
            </a:r>
            <a:r>
              <a:rPr lang="en" sz="1800"/>
              <a:t> W</a:t>
            </a:r>
            <a:r>
              <a:rPr baseline="-25000" lang="en" sz="1800"/>
              <a:t>n</a:t>
            </a:r>
            <a:endParaRPr baseline="-25000" sz="1800"/>
          </a:p>
        </p:txBody>
      </p:sp>
      <p:sp>
        <p:nvSpPr>
          <p:cNvPr id="234" name="Shape 234"/>
          <p:cNvSpPr/>
          <p:nvPr/>
        </p:nvSpPr>
        <p:spPr>
          <a:xfrm flipH="1" rot="-5400000">
            <a:off x="2734850" y="3820175"/>
            <a:ext cx="174000" cy="8430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2778050" y="3974025"/>
            <a:ext cx="12054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 txBox="1"/>
          <p:nvPr/>
        </p:nvSpPr>
        <p:spPr>
          <a:xfrm>
            <a:off x="2367075" y="3675525"/>
            <a:ext cx="2778000" cy="1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window (length = 3)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Main concepts in ConvNets architecture: 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arenR" startAt="2"/>
            </a:pPr>
            <a:r>
              <a:rPr b="1" lang="en" sz="1600">
                <a:solidFill>
                  <a:schemeClr val="dk1"/>
                </a:solidFill>
              </a:rPr>
              <a:t>Non-linearity (ReLU)</a:t>
            </a:r>
            <a:endParaRPr b="1" sz="160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D6D6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Convolution operation in ConvNet is </a:t>
            </a:r>
            <a:endParaRPr>
              <a:highlight>
                <a:srgbClr val="FFFFFF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linear. To enable neural network to model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concepts, we need 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Non-linearity. We can use any 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non-linear function such as Sigmoid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tanh, but Rectified Linear Unit (ReLU)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been shown to </a:t>
            </a:r>
            <a:r>
              <a:rPr b="1" lang="en"/>
              <a:t>work best </a:t>
            </a:r>
            <a:endParaRPr b="1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 ConvNets</a:t>
            </a:r>
            <a:r>
              <a:rPr lang="en"/>
              <a:t>. 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 is a </a:t>
            </a:r>
            <a:r>
              <a:rPr b="1" lang="en"/>
              <a:t>non-linear operation</a:t>
            </a:r>
            <a:r>
              <a:rPr lang="en"/>
              <a:t>.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 replaces all negative values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feature maps with zeros. 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Page:16</a:t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750" y="2328325"/>
            <a:ext cx="3819901" cy="17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4797550" y="2682150"/>
            <a:ext cx="1356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 function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3" name="Shape 253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Main concepts in ConvNets architecture: 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arenR" startAt="3"/>
            </a:pPr>
            <a:r>
              <a:rPr b="1" lang="en" sz="1600">
                <a:solidFill>
                  <a:schemeClr val="dk1"/>
                </a:solidFill>
              </a:rPr>
              <a:t>Pooling (subsampling or downsampling) layer</a:t>
            </a:r>
            <a:endParaRPr b="1" sz="160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D6D6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Page:16</a:t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753" y="1596750"/>
            <a:ext cx="3982924" cy="33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Main concepts in ConvNets architecture: 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arenR" startAt="4"/>
            </a:pPr>
            <a:r>
              <a:rPr b="1" lang="en" sz="1600">
                <a:solidFill>
                  <a:schemeClr val="dk1"/>
                </a:solidFill>
              </a:rPr>
              <a:t>Fully connected layers and decision layer.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It is very common to add one (or more) fully connected hidden layers after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all convolution and pooling layers. Adding these layers can help to improve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the performance of the neural network model.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For the classification tasks (such as image/sentence classification or sentiment analysis) usually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the last layer of the ConvNet is a fully connected layer with a softmax activation function.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This layer is usually called the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decision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or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classification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layer.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D6D6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Page:17</a:t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800" y="3480625"/>
            <a:ext cx="6654400" cy="15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Content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56625" y="736050"/>
            <a:ext cx="8851500" cy="4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arenR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Order of words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arenR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Presenting words with order to neural networks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arenR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Networks - Introduction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arenR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concepts in CNN architectures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arenR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 operation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arenR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Non-linearity (ReLU)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arenR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Pooling layers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arenR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connected layers, decision layer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arenR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CNNs for textual data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CNNs for textual data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Page:18</a:t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201" y="654850"/>
            <a:ext cx="4599699" cy="45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-2675" y="1323250"/>
            <a:ext cx="49815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Sentence = W</a:t>
            </a:r>
            <a:r>
              <a:rPr baseline="-25000" lang="en" sz="1800"/>
              <a:t>1</a:t>
            </a:r>
            <a:r>
              <a:rPr lang="en" sz="1800"/>
              <a:t> W</a:t>
            </a:r>
            <a:r>
              <a:rPr baseline="-25000" lang="en" sz="1800"/>
              <a:t>2</a:t>
            </a:r>
            <a:r>
              <a:rPr lang="en" sz="1800"/>
              <a:t> W</a:t>
            </a:r>
            <a:r>
              <a:rPr baseline="-25000" lang="en" sz="1800"/>
              <a:t>3</a:t>
            </a:r>
            <a:r>
              <a:rPr lang="en" sz="1800"/>
              <a:t> W</a:t>
            </a:r>
            <a:r>
              <a:rPr baseline="-25000" lang="en" sz="1800"/>
              <a:t>4</a:t>
            </a:r>
            <a:r>
              <a:rPr lang="en" sz="1800"/>
              <a:t> W</a:t>
            </a:r>
            <a:r>
              <a:rPr baseline="-25000" lang="en" sz="1800"/>
              <a:t>5</a:t>
            </a:r>
            <a:r>
              <a:rPr lang="en" sz="1800"/>
              <a:t> W</a:t>
            </a:r>
            <a:r>
              <a:rPr baseline="-25000" lang="en" sz="1800"/>
              <a:t>6</a:t>
            </a:r>
            <a:r>
              <a:rPr lang="en" sz="1800"/>
              <a:t> W</a:t>
            </a:r>
            <a:r>
              <a:rPr baseline="-25000" lang="en" sz="1800"/>
              <a:t>7</a:t>
            </a:r>
            <a:r>
              <a:rPr lang="en" sz="1800"/>
              <a:t>… W</a:t>
            </a:r>
            <a:r>
              <a:rPr baseline="-25000" lang="en" sz="1800"/>
              <a:t>n</a:t>
            </a:r>
            <a:endParaRPr baseline="-25000" sz="1800"/>
          </a:p>
        </p:txBody>
      </p:sp>
      <p:sp>
        <p:nvSpPr>
          <p:cNvPr id="274" name="Shape 274"/>
          <p:cNvSpPr/>
          <p:nvPr/>
        </p:nvSpPr>
        <p:spPr>
          <a:xfrm flipH="1" rot="-5400000">
            <a:off x="1668050" y="924575"/>
            <a:ext cx="174000" cy="8430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1711250" y="1078425"/>
            <a:ext cx="12054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1300275" y="779925"/>
            <a:ext cx="3285900" cy="1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window (length = 2 or 3 or 4)</a:t>
            </a:r>
            <a:endParaRPr/>
          </a:p>
        </p:txBody>
      </p:sp>
      <p:pic>
        <p:nvPicPr>
          <p:cNvPr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75" y="2037311"/>
            <a:ext cx="3285900" cy="2857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CNNs for textual data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Page:19</a:t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404925" y="1045300"/>
            <a:ext cx="7486500" cy="3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CNNs with text: 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Word-level CNN: </a:t>
            </a:r>
            <a:r>
              <a:rPr lang="en"/>
              <a:t>treats each sentence as a sequence of words, and uses word-embeddings to represent each word of the language.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Character-level CNN:</a:t>
            </a:r>
            <a:r>
              <a:rPr lang="en"/>
              <a:t> treats each sentence as a sequence of characters, and uses character-embeddings to represent each character of the language.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Hybrid:</a:t>
            </a:r>
            <a:r>
              <a:rPr lang="en"/>
              <a:t> a combination of word-level and character-level convolutional layers are trained simultaneously in the same neural network model. Usually their final outputs (after pooling) are concatenated and used as full sentence representation. 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References (</a:t>
            </a: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1/2</a:t>
            </a: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https://www.datacamp.com/community/tutorials/convolutional-neural-networks-python#cnn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https://en.wikipedia.org/wiki/Convolutional_neural_network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http://www.deeplearningbook.org/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https://cs.stanford.edu/people/karpathy/neuraltalk2/demo.html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http://www.aclweb.org/anthology/D14-1181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http://ufldl.stanford.edu/tutorial/supervised/ConvolutionalNeuralNetwork/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</a:t>
            </a:r>
            <a:r>
              <a:rPr lang="en" u="sng">
                <a:solidFill>
                  <a:schemeClr val="hlink"/>
                </a:solidFill>
                <a:hlinkClick r:id="rId9"/>
              </a:rPr>
              <a:t>http://cs231n.github.io/convolutional-networks/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</a:t>
            </a:r>
            <a:r>
              <a:rPr lang="en" u="sng">
                <a:solidFill>
                  <a:schemeClr val="hlink"/>
                </a:solidFill>
                <a:hlinkClick r:id="rId10"/>
              </a:rPr>
              <a:t>https://ujjwalkarn.me/2016/08/11/intuitive-explanation-convnets/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</a:t>
            </a:r>
            <a:r>
              <a:rPr lang="en" u="sng">
                <a:solidFill>
                  <a:schemeClr val="hlink"/>
                </a:solidFill>
                <a:hlinkClick r:id="rId11"/>
              </a:rPr>
              <a:t>https://cs.nyu.edu/~fergus/tutorials/deep_learning_cvpr12/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</a:t>
            </a:r>
            <a:r>
              <a:rPr lang="en" u="sng">
                <a:solidFill>
                  <a:schemeClr val="hlink"/>
                </a:solidFill>
                <a:hlinkClick r:id="rId12"/>
              </a:rPr>
              <a:t>http://www.wildml.com/2015/11/understanding-convolutional-neural-networks-for-nlp/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 </a:t>
            </a:r>
            <a:r>
              <a:rPr lang="en" u="sng">
                <a:solidFill>
                  <a:schemeClr val="hlink"/>
                </a:solidFill>
                <a:hlinkClick r:id="rId13"/>
              </a:rPr>
              <a:t>https://arxiv.org/pdf/1502.01710.pdf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 </a:t>
            </a:r>
            <a:r>
              <a:rPr lang="en" u="sng">
                <a:solidFill>
                  <a:schemeClr val="hlink"/>
                </a:solidFill>
                <a:hlinkClick r:id="rId14"/>
              </a:rPr>
              <a:t>http://www.aclweb.org/anthology/P16-1101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 </a:t>
            </a:r>
            <a:r>
              <a:rPr lang="en" u="sng">
                <a:solidFill>
                  <a:schemeClr val="hlink"/>
                </a:solidFill>
                <a:hlinkClick r:id="rId15"/>
              </a:rPr>
              <a:t>http://www.aclweb.org/anthology/W17-4118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 </a:t>
            </a:r>
            <a:r>
              <a:rPr lang="en" u="sng">
                <a:solidFill>
                  <a:schemeClr val="hlink"/>
                </a:solidFill>
                <a:hlinkClick r:id="rId16"/>
              </a:rPr>
              <a:t>http://www.aclweb.org/anthology/P15-1128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15. </a:t>
            </a:r>
            <a:r>
              <a:rPr lang="en" u="sng">
                <a:solidFill>
                  <a:schemeClr val="hlink"/>
                </a:solidFill>
                <a:hlinkClick r:id="rId17"/>
              </a:rPr>
              <a:t>https://www.aclweb.org/anthology/K15-1013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16. </a:t>
            </a:r>
            <a:r>
              <a:rPr lang="en" u="sng">
                <a:solidFill>
                  <a:schemeClr val="hlink"/>
                </a:solidFill>
                <a:hlinkClick r:id="rId18"/>
              </a:rPr>
              <a:t>http://ieeexplore.ieee.org/document/7793761/?reload=true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 </a:t>
            </a:r>
            <a:r>
              <a:rPr lang="en" u="sng">
                <a:solidFill>
                  <a:schemeClr val="hlink"/>
                </a:solidFill>
                <a:hlinkClick r:id="rId19"/>
              </a:rPr>
              <a:t>https://arxiv.org/pdf/1705.03122.pdf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 </a:t>
            </a:r>
            <a:r>
              <a:rPr lang="en" u="sng">
                <a:solidFill>
                  <a:schemeClr val="hlink"/>
                </a:solidFill>
                <a:hlinkClick r:id="rId20"/>
              </a:rPr>
              <a:t>https://cs224d.stanford.edu/reports/LambAndrew.pdf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19. </a:t>
            </a:r>
            <a:r>
              <a:rPr lang="en" u="sng">
                <a:solidFill>
                  <a:schemeClr val="hlink"/>
                </a:solidFill>
                <a:hlinkClick r:id="rId21"/>
              </a:rPr>
              <a:t>https://www.microsoft.com/en-us/research/wp-content/uploads/2016/02/CNN_ASLPTrans2-14.pdf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References (2/2)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20.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https://scholar.colorado.edu/cgi/viewcontent.cgi?article=1128&amp;context=csci_gradetds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21.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https://arxiv.org/pdf/1709.06429.pdf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22.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http://www.aclweb.org/anthology/W17-2302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23.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https://www.ncbi.nlm.nih.gov/pmc/articles/PMC4752975/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24.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http://ieeexplore.ieee.org/document/7822671/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Order of words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132825" y="1040850"/>
            <a:ext cx="88515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Bag-Of-Words approach does not take into account the order of words. 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Order of words in some cases and for some NLP applications matters! 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729"/>
                </a:solidFill>
              </a:rPr>
              <a:t>Example:  </a:t>
            </a:r>
            <a:endParaRPr b="1">
              <a:solidFill>
                <a:srgbClr val="242729"/>
              </a:solidFill>
            </a:endParaRPr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Clr>
                <a:srgbClr val="242729"/>
              </a:buClr>
              <a:buSzPts val="1300"/>
              <a:buChar char="-"/>
            </a:pPr>
            <a:r>
              <a:rPr lang="en" sz="1300">
                <a:solidFill>
                  <a:srgbClr val="242729"/>
                </a:solidFill>
              </a:rPr>
              <a:t>I had my car cleaned. (</a:t>
            </a:r>
            <a:r>
              <a:rPr lang="en" sz="1300">
                <a:solidFill>
                  <a:srgbClr val="242729"/>
                </a:solidFill>
                <a:highlight>
                  <a:srgbClr val="FFFFFF"/>
                </a:highlight>
              </a:rPr>
              <a:t>implies that </a:t>
            </a:r>
            <a:r>
              <a:rPr i="1" lang="en" sz="1300">
                <a:solidFill>
                  <a:srgbClr val="242729"/>
                </a:solidFill>
                <a:highlight>
                  <a:srgbClr val="FFFFFF"/>
                </a:highlight>
              </a:rPr>
              <a:t>someone else</a:t>
            </a:r>
            <a:r>
              <a:rPr lang="en" sz="1300">
                <a:solidFill>
                  <a:srgbClr val="242729"/>
                </a:solidFill>
                <a:highlight>
                  <a:srgbClr val="FFFFFF"/>
                </a:highlight>
              </a:rPr>
              <a:t> did it!)</a:t>
            </a:r>
            <a:endParaRPr sz="1300">
              <a:solidFill>
                <a:srgbClr val="242729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242729"/>
              </a:buClr>
              <a:buSzPts val="1300"/>
              <a:buChar char="-"/>
            </a:pPr>
            <a:r>
              <a:rPr lang="en" sz="1300">
                <a:solidFill>
                  <a:srgbClr val="242729"/>
                </a:solidFill>
              </a:rPr>
              <a:t>I had cleaned my car.</a:t>
            </a:r>
            <a:endParaRPr sz="1300">
              <a:solidFill>
                <a:srgbClr val="2427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729"/>
                </a:solidFill>
              </a:rPr>
              <a:t>  </a:t>
            </a:r>
            <a:endParaRPr>
              <a:solidFill>
                <a:srgbClr val="2427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242729"/>
                </a:solidFill>
              </a:rPr>
              <a:t>Example:  </a:t>
            </a:r>
            <a:endParaRPr>
              <a:solidFill>
                <a:srgbClr val="242729"/>
              </a:solidFill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rgbClr val="242729"/>
                </a:solidFill>
              </a:rPr>
              <a:t> </a:t>
            </a:r>
            <a:r>
              <a:rPr b="1" lang="en" sz="1350">
                <a:solidFill>
                  <a:srgbClr val="444444"/>
                </a:solidFill>
                <a:latin typeface="Lato"/>
                <a:ea typeface="Lato"/>
                <a:cs typeface="Lato"/>
                <a:sym typeface="Lato"/>
              </a:rPr>
              <a:t>Only</a:t>
            </a:r>
            <a:r>
              <a:rPr lang="en" sz="1350">
                <a:solidFill>
                  <a:srgbClr val="444444"/>
                </a:solidFill>
                <a:latin typeface="Lato"/>
                <a:ea typeface="Lato"/>
                <a:cs typeface="Lato"/>
                <a:sym typeface="Lato"/>
              </a:rPr>
              <a:t> he said, “I love you.” (No one else said it.)</a:t>
            </a:r>
            <a:endParaRPr sz="1350">
              <a:solidFill>
                <a:srgbClr val="44444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50"/>
              <a:buFont typeface="Lato"/>
              <a:buChar char="-"/>
            </a:pPr>
            <a:r>
              <a:rPr lang="en" sz="1350">
                <a:solidFill>
                  <a:srgbClr val="444444"/>
                </a:solidFill>
                <a:latin typeface="Lato"/>
                <a:ea typeface="Lato"/>
                <a:cs typeface="Lato"/>
                <a:sym typeface="Lato"/>
              </a:rPr>
              <a:t>He </a:t>
            </a:r>
            <a:r>
              <a:rPr b="1" lang="en" sz="1350">
                <a:solidFill>
                  <a:srgbClr val="444444"/>
                </a:solidFill>
                <a:latin typeface="Lato"/>
                <a:ea typeface="Lato"/>
                <a:cs typeface="Lato"/>
                <a:sym typeface="Lato"/>
              </a:rPr>
              <a:t>only</a:t>
            </a:r>
            <a:r>
              <a:rPr lang="en" sz="1350">
                <a:solidFill>
                  <a:srgbClr val="444444"/>
                </a:solidFill>
                <a:latin typeface="Lato"/>
                <a:ea typeface="Lato"/>
                <a:cs typeface="Lato"/>
                <a:sym typeface="Lato"/>
              </a:rPr>
              <a:t> said, “I love you.” (He said nothing else.)</a:t>
            </a:r>
            <a:endParaRPr sz="1350">
              <a:solidFill>
                <a:srgbClr val="44444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50"/>
              <a:buFont typeface="Lato"/>
              <a:buChar char="-"/>
            </a:pPr>
            <a:r>
              <a:rPr lang="en" sz="1350">
                <a:solidFill>
                  <a:srgbClr val="444444"/>
                </a:solidFill>
                <a:latin typeface="Lato"/>
                <a:ea typeface="Lato"/>
                <a:cs typeface="Lato"/>
                <a:sym typeface="Lato"/>
              </a:rPr>
              <a:t>He said, “</a:t>
            </a:r>
            <a:r>
              <a:rPr b="1" lang="en" sz="1350">
                <a:solidFill>
                  <a:srgbClr val="444444"/>
                </a:solidFill>
                <a:latin typeface="Lato"/>
                <a:ea typeface="Lato"/>
                <a:cs typeface="Lato"/>
                <a:sym typeface="Lato"/>
              </a:rPr>
              <a:t>Only</a:t>
            </a:r>
            <a:r>
              <a:rPr lang="en" sz="1350">
                <a:solidFill>
                  <a:srgbClr val="444444"/>
                </a:solidFill>
                <a:latin typeface="Lato"/>
                <a:ea typeface="Lato"/>
                <a:cs typeface="Lato"/>
                <a:sym typeface="Lato"/>
              </a:rPr>
              <a:t> I love you.” (No one else does.)</a:t>
            </a:r>
            <a:endParaRPr sz="1350">
              <a:solidFill>
                <a:srgbClr val="44444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50"/>
              <a:buFont typeface="Lato"/>
              <a:buChar char="-"/>
            </a:pPr>
            <a:r>
              <a:rPr lang="en" sz="1350">
                <a:solidFill>
                  <a:srgbClr val="444444"/>
                </a:solidFill>
                <a:latin typeface="Lato"/>
                <a:ea typeface="Lato"/>
                <a:cs typeface="Lato"/>
                <a:sym typeface="Lato"/>
              </a:rPr>
              <a:t>He said, “I love </a:t>
            </a:r>
            <a:r>
              <a:rPr b="1" lang="en" sz="1350">
                <a:solidFill>
                  <a:srgbClr val="444444"/>
                </a:solidFill>
                <a:latin typeface="Lato"/>
                <a:ea typeface="Lato"/>
                <a:cs typeface="Lato"/>
                <a:sym typeface="Lato"/>
              </a:rPr>
              <a:t>only</a:t>
            </a:r>
            <a:r>
              <a:rPr lang="en" sz="1350">
                <a:solidFill>
                  <a:srgbClr val="444444"/>
                </a:solidFill>
                <a:latin typeface="Lato"/>
                <a:ea typeface="Lato"/>
                <a:cs typeface="Lato"/>
                <a:sym typeface="Lato"/>
              </a:rPr>
              <a:t> you.” (He doesn’t love anyone else.)</a:t>
            </a:r>
            <a:endParaRPr sz="1350">
              <a:solidFill>
                <a:srgbClr val="44444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350"/>
              <a:buFont typeface="Lato"/>
              <a:buChar char="-"/>
            </a:pPr>
            <a:r>
              <a:rPr lang="en" sz="1350">
                <a:solidFill>
                  <a:srgbClr val="444444"/>
                </a:solidFill>
                <a:latin typeface="Lato"/>
                <a:ea typeface="Lato"/>
                <a:cs typeface="Lato"/>
                <a:sym typeface="Lato"/>
              </a:rPr>
              <a:t>He said, “I love you </a:t>
            </a:r>
            <a:r>
              <a:rPr b="1" lang="en" sz="1350">
                <a:solidFill>
                  <a:srgbClr val="444444"/>
                </a:solidFill>
                <a:latin typeface="Lato"/>
                <a:ea typeface="Lato"/>
                <a:cs typeface="Lato"/>
                <a:sym typeface="Lato"/>
              </a:rPr>
              <a:t>only</a:t>
            </a:r>
            <a:r>
              <a:rPr lang="en" sz="1350">
                <a:solidFill>
                  <a:srgbClr val="444444"/>
                </a:solidFill>
                <a:latin typeface="Lato"/>
                <a:ea typeface="Lato"/>
                <a:cs typeface="Lato"/>
                <a:sym typeface="Lato"/>
              </a:rPr>
              <a:t>.” (His love is exclusive.)</a:t>
            </a:r>
            <a:endParaRPr sz="1350">
              <a:solidFill>
                <a:srgbClr val="44444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729"/>
              </a:solidFill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5192275" y="2172850"/>
            <a:ext cx="37197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242729"/>
                </a:solidFill>
              </a:rPr>
              <a:t>Example: </a:t>
            </a:r>
            <a:endParaRPr b="1">
              <a:solidFill>
                <a:srgbClr val="242729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42729"/>
              </a:buClr>
              <a:buSzPts val="1400"/>
              <a:buChar char="-"/>
            </a:pPr>
            <a:r>
              <a:rPr lang="en">
                <a:solidFill>
                  <a:srgbClr val="242729"/>
                </a:solidFill>
              </a:rPr>
              <a:t>King_X was killed by John_Y in 1628.</a:t>
            </a:r>
            <a:endParaRPr>
              <a:solidFill>
                <a:srgbClr val="242729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42729"/>
              </a:buClr>
              <a:buSzPts val="1400"/>
              <a:buChar char="-"/>
            </a:pPr>
            <a:r>
              <a:rPr lang="en">
                <a:solidFill>
                  <a:srgbClr val="242729"/>
                </a:solidFill>
              </a:rPr>
              <a:t>John_Y was killed by King_X in 1628.</a:t>
            </a:r>
            <a:endParaRPr>
              <a:solidFill>
                <a:srgbClr val="2427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729"/>
                </a:solidFill>
              </a:rPr>
              <a:t>  </a:t>
            </a:r>
            <a:endParaRPr>
              <a:solidFill>
                <a:srgbClr val="2427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242729"/>
                </a:solidFill>
              </a:rPr>
              <a:t>Example: </a:t>
            </a:r>
            <a:endParaRPr b="1">
              <a:solidFill>
                <a:srgbClr val="242729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42729"/>
              </a:buClr>
              <a:buSzPts val="1400"/>
              <a:buChar char="-"/>
            </a:pPr>
            <a:r>
              <a:rPr lang="en">
                <a:solidFill>
                  <a:srgbClr val="242729"/>
                </a:solidFill>
              </a:rPr>
              <a:t>Gene_A regulates Gene_B. </a:t>
            </a:r>
            <a:endParaRPr>
              <a:solidFill>
                <a:srgbClr val="242729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42729"/>
              </a:buClr>
              <a:buSzPts val="1400"/>
              <a:buChar char="-"/>
            </a:pPr>
            <a:r>
              <a:rPr lang="en">
                <a:solidFill>
                  <a:srgbClr val="242729"/>
                </a:solidFill>
              </a:rPr>
              <a:t>Gene_B regulates Gene_A.</a:t>
            </a:r>
            <a:endParaRPr>
              <a:solidFill>
                <a:srgbClr val="2427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729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Order of words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146250" y="777550"/>
            <a:ext cx="8851500" cy="3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Present words with order to the neural network (inputs are indices of words in the word-embeddings model)</a:t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t/>
            </a:r>
            <a:endParaRPr sz="1350">
              <a:solidFill>
                <a:srgbClr val="44444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Page:3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8" name="Shape 88"/>
          <p:cNvSpPr/>
          <p:nvPr/>
        </p:nvSpPr>
        <p:spPr>
          <a:xfrm>
            <a:off x="24887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27173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29459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31745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34031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36317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38603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0889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43175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5461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47747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50033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52319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54605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56891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5917700" y="3996225"/>
            <a:ext cx="150600" cy="1506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1853450" y="3129850"/>
            <a:ext cx="4736700" cy="5274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 txBox="1"/>
          <p:nvPr/>
        </p:nvSpPr>
        <p:spPr>
          <a:xfrm>
            <a:off x="2604225" y="3129075"/>
            <a:ext cx="32676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Word-embeddings lookup layer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122425" y="3807825"/>
            <a:ext cx="2243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of word-indices as input vector</a:t>
            </a:r>
            <a:endParaRPr/>
          </a:p>
        </p:txBody>
      </p:sp>
      <p:cxnSp>
        <p:nvCxnSpPr>
          <p:cNvPr id="107" name="Shape 107"/>
          <p:cNvCxnSpPr/>
          <p:nvPr/>
        </p:nvCxnSpPr>
        <p:spPr>
          <a:xfrm flipH="1" rot="10800000">
            <a:off x="2316600" y="4200200"/>
            <a:ext cx="188400" cy="42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Shape 108"/>
          <p:cNvSpPr txBox="1"/>
          <p:nvPr/>
        </p:nvSpPr>
        <p:spPr>
          <a:xfrm>
            <a:off x="579625" y="4569825"/>
            <a:ext cx="1972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 of the 1st word</a:t>
            </a:r>
            <a:endParaRPr/>
          </a:p>
        </p:txBody>
      </p:sp>
      <p:cxnSp>
        <p:nvCxnSpPr>
          <p:cNvPr id="109" name="Shape 109"/>
          <p:cNvCxnSpPr/>
          <p:nvPr/>
        </p:nvCxnSpPr>
        <p:spPr>
          <a:xfrm rot="10800000">
            <a:off x="2792475" y="4223050"/>
            <a:ext cx="108000" cy="381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Shape 110"/>
          <p:cNvSpPr txBox="1"/>
          <p:nvPr/>
        </p:nvSpPr>
        <p:spPr>
          <a:xfrm>
            <a:off x="2484625" y="4569825"/>
            <a:ext cx="3583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 of the 2nd word              ...</a:t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6043975" y="4569825"/>
            <a:ext cx="19725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 of the last word</a:t>
            </a:r>
            <a:endParaRPr/>
          </a:p>
        </p:txBody>
      </p:sp>
      <p:cxnSp>
        <p:nvCxnSpPr>
          <p:cNvPr id="112" name="Shape 112"/>
          <p:cNvCxnSpPr/>
          <p:nvPr/>
        </p:nvCxnSpPr>
        <p:spPr>
          <a:xfrm rot="10800000">
            <a:off x="6046325" y="4201100"/>
            <a:ext cx="357300" cy="498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13" name="Shape 113"/>
          <p:cNvGraphicFramePr/>
          <p:nvPr/>
        </p:nvGraphicFramePr>
        <p:xfrm>
          <a:off x="3064063" y="168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{027015AA-75F2-4BDE-8BF4-6F2EDA19A561}</a:tableStyleId>
              </a:tblPr>
              <a:tblGrid>
                <a:gridCol w="200025"/>
                <a:gridCol w="200025"/>
                <a:gridCol w="200025"/>
                <a:gridCol w="200025"/>
                <a:gridCol w="200025"/>
                <a:gridCol w="200025"/>
                <a:gridCol w="200025"/>
                <a:gridCol w="200025"/>
                <a:gridCol w="200025"/>
                <a:gridCol w="200025"/>
                <a:gridCol w="200025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14" name="Shape 114"/>
          <p:cNvCxnSpPr>
            <a:stCxn id="105" idx="0"/>
          </p:cNvCxnSpPr>
          <p:nvPr/>
        </p:nvCxnSpPr>
        <p:spPr>
          <a:xfrm flipH="1" rot="10800000">
            <a:off x="4238025" y="2768475"/>
            <a:ext cx="18600" cy="36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Shape 115"/>
          <p:cNvSpPr txBox="1"/>
          <p:nvPr/>
        </p:nvSpPr>
        <p:spPr>
          <a:xfrm>
            <a:off x="5380225" y="1979025"/>
            <a:ext cx="3056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of word-embeddings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matrix</a:t>
            </a: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4143525" y="3738575"/>
            <a:ext cx="216600" cy="188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" name="Shape 117"/>
          <p:cNvCxnSpPr/>
          <p:nvPr/>
        </p:nvCxnSpPr>
        <p:spPr>
          <a:xfrm>
            <a:off x="2439025" y="1798675"/>
            <a:ext cx="536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Shape 118"/>
          <p:cNvSpPr txBox="1"/>
          <p:nvPr/>
        </p:nvSpPr>
        <p:spPr>
          <a:xfrm>
            <a:off x="222450" y="1598025"/>
            <a:ext cx="2406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of the 1st word</a:t>
            </a:r>
            <a:endParaRPr/>
          </a:p>
        </p:txBody>
      </p:sp>
      <p:cxnSp>
        <p:nvCxnSpPr>
          <p:cNvPr id="119" name="Shape 119"/>
          <p:cNvCxnSpPr/>
          <p:nvPr/>
        </p:nvCxnSpPr>
        <p:spPr>
          <a:xfrm>
            <a:off x="2439025" y="2103475"/>
            <a:ext cx="536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Shape 120"/>
          <p:cNvSpPr txBox="1"/>
          <p:nvPr/>
        </p:nvSpPr>
        <p:spPr>
          <a:xfrm>
            <a:off x="146250" y="1902825"/>
            <a:ext cx="2406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of the 2nd word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Order of words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132825" y="736050"/>
            <a:ext cx="8851500" cy="27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Two main ANN architectures that utilize word order:</a:t>
            </a:r>
            <a:endParaRPr b="1"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Recurrent Neural Networks (RNNs) </a:t>
            </a:r>
            <a:r>
              <a:rPr b="1" lang="en" sz="1800">
                <a:solidFill>
                  <a:srgbClr val="93C47D"/>
                </a:solidFill>
              </a:rPr>
              <a:t>(next week)</a:t>
            </a:r>
            <a:endParaRPr b="1" sz="1800">
              <a:solidFill>
                <a:srgbClr val="76A5AF"/>
              </a:solidFill>
            </a:endParaRPr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RNNs</a:t>
            </a:r>
            <a:endParaRPr sz="1800"/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Long Short-Term Memory networks (LSTMs)</a:t>
            </a:r>
            <a:endParaRPr sz="1800"/>
          </a:p>
          <a:p>
            <a:pPr indent="-342900" lvl="0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Gated Recurrent Units (GRUs)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Convolutional Neural Networks (ConvNets/CNNs) </a:t>
            </a:r>
            <a:r>
              <a:rPr b="1" lang="en" sz="1800">
                <a:solidFill>
                  <a:srgbClr val="93C47D"/>
                </a:solidFill>
              </a:rPr>
              <a:t>(this week)</a:t>
            </a:r>
            <a:endParaRPr b="1" sz="1800">
              <a:solidFill>
                <a:srgbClr val="93C47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729"/>
              </a:solidFill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Page:4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132825" y="736050"/>
            <a:ext cx="8851500" cy="3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Convolutional Neural Networks (ConvNets / CNNs) 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Originally were developed for </a:t>
            </a:r>
            <a:r>
              <a:rPr b="1" lang="en" sz="1600"/>
              <a:t>image classification</a:t>
            </a:r>
            <a:r>
              <a:rPr lang="en" sz="1600"/>
              <a:t> and </a:t>
            </a:r>
            <a:r>
              <a:rPr b="1" lang="en" sz="1600"/>
              <a:t>computer vision</a:t>
            </a:r>
            <a:r>
              <a:rPr lang="en" sz="1600"/>
              <a:t>, but during the past decade have been successfully used for </a:t>
            </a:r>
            <a:r>
              <a:rPr b="1" lang="en" sz="1600"/>
              <a:t>many NLP and text mining tasks</a:t>
            </a:r>
            <a:r>
              <a:rPr lang="en" sz="1600"/>
              <a:t>. 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 variant of </a:t>
            </a:r>
            <a:r>
              <a:rPr b="1" lang="en" sz="1600"/>
              <a:t>deep feedforward</a:t>
            </a:r>
            <a:r>
              <a:rPr lang="en" sz="1600"/>
              <a:t> neural networks. 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Much easier to train comparting to RNNs</a:t>
            </a:r>
            <a:r>
              <a:rPr lang="en" sz="1600"/>
              <a:t> (CNNs are very fast to train!)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>
                <a:solidFill>
                  <a:srgbClr val="3D4251"/>
                </a:solidFill>
                <a:highlight>
                  <a:srgbClr val="FFFFFF"/>
                </a:highlight>
              </a:rPr>
              <a:t>Inspired by the biological visual cortex in the brain. The cortex has small regions of cells that are sensitive to the specific areas of the visual field. (See [</a:t>
            </a:r>
            <a:r>
              <a:rPr lang="en" sz="16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1</a:t>
            </a:r>
            <a:r>
              <a:rPr lang="en" sz="1600">
                <a:solidFill>
                  <a:srgbClr val="3D4251"/>
                </a:solidFill>
                <a:highlight>
                  <a:srgbClr val="FFFFFF"/>
                </a:highlight>
              </a:rPr>
              <a:t>,</a:t>
            </a:r>
            <a:r>
              <a:rPr lang="en" sz="16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2</a:t>
            </a: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])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729"/>
              </a:solidFill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Page:5</a:t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132825" y="736050"/>
            <a:ext cx="8851500" cy="3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CNNs: can automatically suggest captions for images [</a:t>
            </a:r>
            <a:r>
              <a:rPr b="1" lang="en" sz="1800" u="sng">
                <a:solidFill>
                  <a:schemeClr val="hlink"/>
                </a:solidFill>
                <a:hlinkClick r:id="rId3"/>
              </a:rPr>
              <a:t>4</a:t>
            </a:r>
            <a:r>
              <a:rPr b="1" lang="en" sz="1800"/>
              <a:t>]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729"/>
              </a:solidFill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Page:6</a:t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175925"/>
            <a:ext cx="7313626" cy="36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132825" y="736050"/>
            <a:ext cx="8851500" cy="3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Applications of CNNs in NLP: </a:t>
            </a:r>
            <a:endParaRPr b="1"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Text classification (See [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5</a:t>
            </a:r>
            <a:r>
              <a:rPr lang="en" sz="1600"/>
              <a:t> ,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11</a:t>
            </a:r>
            <a:r>
              <a:rPr lang="en" sz="1600"/>
              <a:t>]) 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Named Entity Recognition (See [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12</a:t>
            </a:r>
            <a:r>
              <a:rPr lang="en" sz="1600"/>
              <a:t>])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Part-Of-Speech Tagging (See [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13</a:t>
            </a:r>
            <a:r>
              <a:rPr lang="en" sz="1600"/>
              <a:t>])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Semantic parsing and question answering (See [</a:t>
            </a:r>
            <a:r>
              <a:rPr lang="en" sz="1600" u="sng">
                <a:solidFill>
                  <a:schemeClr val="hlink"/>
                </a:solidFill>
                <a:hlinkClick r:id="rId7"/>
              </a:rPr>
              <a:t>14</a:t>
            </a:r>
            <a:r>
              <a:rPr lang="en" sz="1600"/>
              <a:t>])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Phrase detection (See [</a:t>
            </a:r>
            <a:r>
              <a:rPr lang="en" sz="1600" u="sng">
                <a:solidFill>
                  <a:schemeClr val="hlink"/>
                </a:solidFill>
                <a:hlinkClick r:id="rId8"/>
              </a:rPr>
              <a:t>15</a:t>
            </a:r>
            <a:r>
              <a:rPr lang="en" sz="1600"/>
              <a:t>])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Document summarization (See [</a:t>
            </a:r>
            <a:r>
              <a:rPr lang="en" sz="1600" u="sng">
                <a:solidFill>
                  <a:schemeClr val="hlink"/>
                </a:solidFill>
                <a:hlinkClick r:id="rId9"/>
              </a:rPr>
              <a:t>16</a:t>
            </a:r>
            <a:r>
              <a:rPr lang="en" sz="1600"/>
              <a:t>])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Machine translation (See [</a:t>
            </a:r>
            <a:r>
              <a:rPr lang="en" sz="1600" u="sng">
                <a:solidFill>
                  <a:schemeClr val="hlink"/>
                </a:solidFill>
                <a:hlinkClick r:id="rId10"/>
              </a:rPr>
              <a:t>17</a:t>
            </a:r>
            <a:r>
              <a:rPr lang="en" sz="1600"/>
              <a:t>, </a:t>
            </a:r>
            <a:r>
              <a:rPr lang="en" sz="1600" u="sng">
                <a:solidFill>
                  <a:schemeClr val="hlink"/>
                </a:solidFill>
                <a:hlinkClick r:id="rId11"/>
              </a:rPr>
              <a:t>18</a:t>
            </a:r>
            <a:r>
              <a:rPr lang="en" sz="1600"/>
              <a:t>])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Speech recognition (See [</a:t>
            </a:r>
            <a:r>
              <a:rPr lang="en" sz="1600" u="sng">
                <a:solidFill>
                  <a:schemeClr val="hlink"/>
                </a:solidFill>
                <a:hlinkClick r:id="rId12"/>
              </a:rPr>
              <a:t>19</a:t>
            </a:r>
            <a:r>
              <a:rPr lang="en" sz="1600"/>
              <a:t>])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Writing correction (See [</a:t>
            </a:r>
            <a:r>
              <a:rPr lang="en" sz="1600" u="sng">
                <a:solidFill>
                  <a:schemeClr val="hlink"/>
                </a:solidFill>
                <a:hlinkClick r:id="rId13"/>
              </a:rPr>
              <a:t>20</a:t>
            </a:r>
            <a:r>
              <a:rPr lang="en" sz="1600"/>
              <a:t>, </a:t>
            </a:r>
            <a:r>
              <a:rPr lang="en" sz="1600" u="sng">
                <a:solidFill>
                  <a:schemeClr val="hlink"/>
                </a:solidFill>
                <a:hlinkClick r:id="rId14"/>
              </a:rPr>
              <a:t>21</a:t>
            </a:r>
            <a:r>
              <a:rPr lang="en" sz="1600"/>
              <a:t>])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Relation extraction (See [</a:t>
            </a:r>
            <a:r>
              <a:rPr lang="en" sz="1600" u="sng">
                <a:solidFill>
                  <a:schemeClr val="hlink"/>
                </a:solidFill>
                <a:hlinkClick r:id="rId15"/>
              </a:rPr>
              <a:t>22</a:t>
            </a:r>
            <a:r>
              <a:rPr lang="en" sz="1600"/>
              <a:t>, </a:t>
            </a:r>
            <a:r>
              <a:rPr lang="en" sz="1600" u="sng">
                <a:solidFill>
                  <a:schemeClr val="hlink"/>
                </a:solidFill>
                <a:hlinkClick r:id="rId16"/>
              </a:rPr>
              <a:t>23</a:t>
            </a:r>
            <a:r>
              <a:rPr lang="en" sz="1600"/>
              <a:t>, </a:t>
            </a:r>
            <a:r>
              <a:rPr lang="en" sz="1600" u="sng">
                <a:solidFill>
                  <a:schemeClr val="hlink"/>
                </a:solidFill>
                <a:hlinkClick r:id="rId17"/>
              </a:rPr>
              <a:t>24</a:t>
            </a:r>
            <a:r>
              <a:rPr lang="en" sz="1600"/>
              <a:t>]) 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7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729"/>
              </a:solidFill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Page:7</a:t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0" y="-43550"/>
            <a:ext cx="91440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77150" y="91540"/>
            <a:ext cx="47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Convolutional Neural Networks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32825" y="736050"/>
            <a:ext cx="8851500" cy="4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highlight>
                  <a:srgbClr val="F9F9F9"/>
                </a:highlight>
              </a:rPr>
              <a:t>Benefit of deep feedforward neural nets:</a:t>
            </a:r>
            <a:endParaRPr b="1"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Require much less feature-engineering, 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since more complex concepts 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(representations) are </a:t>
            </a:r>
            <a:r>
              <a:rPr b="1" lang="en" sz="1600">
                <a:solidFill>
                  <a:srgbClr val="333333"/>
                </a:solidFill>
                <a:highlight>
                  <a:srgbClr val="F9F9F9"/>
                </a:highlight>
              </a:rPr>
              <a:t>automatically</a:t>
            </a: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 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learnt from simpler concepts, 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layer by layer [</a:t>
            </a:r>
            <a:r>
              <a:rPr lang="en" sz="1600" u="sng">
                <a:solidFill>
                  <a:schemeClr val="hlink"/>
                </a:solidFill>
                <a:highlight>
                  <a:srgbClr val="F9F9F9"/>
                </a:highlight>
                <a:hlinkClick r:id="rId3"/>
              </a:rPr>
              <a:t>3</a:t>
            </a: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]. 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9F9F9"/>
                </a:highlight>
              </a:rPr>
              <a:t>Words —&gt; phrases —&gt; sentences </a:t>
            </a:r>
            <a:endParaRPr sz="1600">
              <a:solidFill>
                <a:srgbClr val="333333"/>
              </a:solidFill>
              <a:highlight>
                <a:srgbClr val="F9F9F9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61" name="Shape 161"/>
          <p:cNvSpPr txBox="1"/>
          <p:nvPr/>
        </p:nvSpPr>
        <p:spPr>
          <a:xfrm>
            <a:off x="8126274" y="121975"/>
            <a:ext cx="934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Page:8</a:t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7975" y="1035850"/>
            <a:ext cx="4727701" cy="38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